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7" r:id="rId2"/>
    <p:sldId id="258" r:id="rId3"/>
    <p:sldId id="262" r:id="rId4"/>
    <p:sldId id="265" r:id="rId5"/>
    <p:sldId id="260" r:id="rId6"/>
    <p:sldId id="261" r:id="rId7"/>
    <p:sldId id="263" r:id="rId8"/>
    <p:sldId id="264" r:id="rId9"/>
    <p:sldId id="266" r:id="rId10"/>
    <p:sldId id="267" r:id="rId11"/>
    <p:sldId id="270" r:id="rId12"/>
    <p:sldId id="268" r:id="rId13"/>
    <p:sldId id="271" r:id="rId14"/>
    <p:sldId id="269" r:id="rId15"/>
    <p:sldId id="275" r:id="rId16"/>
    <p:sldId id="276" r:id="rId17"/>
    <p:sldId id="272" r:id="rId18"/>
    <p:sldId id="273" r:id="rId19"/>
    <p:sldId id="274" r:id="rId20"/>
    <p:sldId id="277" r:id="rId21"/>
    <p:sldId id="278" r:id="rId22"/>
    <p:sldId id="279" r:id="rId23"/>
    <p:sldId id="280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CD0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60" autoAdjust="0"/>
    <p:restoredTop sz="94707" autoAdjust="0"/>
  </p:normalViewPr>
  <p:slideViewPr>
    <p:cSldViewPr>
      <p:cViewPr>
        <p:scale>
          <a:sx n="70" d="100"/>
          <a:sy n="70" d="100"/>
        </p:scale>
        <p:origin x="-1230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image" Target="../media/image29.pn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3" Type="http://schemas.openxmlformats.org/officeDocument/2006/relationships/image" Target="../media/image36.gif"/><Relationship Id="rId7" Type="http://schemas.openxmlformats.org/officeDocument/2006/relationships/image" Target="../media/image40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gif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gif"/><Relationship Id="rId5" Type="http://schemas.openxmlformats.org/officeDocument/2006/relationships/image" Target="../media/image49.png"/><Relationship Id="rId4" Type="http://schemas.openxmlformats.org/officeDocument/2006/relationships/image" Target="../media/image4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gif"/><Relationship Id="rId3" Type="http://schemas.openxmlformats.org/officeDocument/2006/relationships/image" Target="../media/image57.gif"/><Relationship Id="rId7" Type="http://schemas.openxmlformats.org/officeDocument/2006/relationships/image" Target="../media/image61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gif"/><Relationship Id="rId11" Type="http://schemas.openxmlformats.org/officeDocument/2006/relationships/image" Target="../media/image65.jpeg"/><Relationship Id="rId5" Type="http://schemas.openxmlformats.org/officeDocument/2006/relationships/image" Target="../media/image59.gif"/><Relationship Id="rId10" Type="http://schemas.openxmlformats.org/officeDocument/2006/relationships/image" Target="../media/image64.gif"/><Relationship Id="rId4" Type="http://schemas.openxmlformats.org/officeDocument/2006/relationships/image" Target="../media/image58.jpeg"/><Relationship Id="rId9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Local%20Settings\Temporary%20Internet%20Files\Content.IE5\TEMFPDF7\MS910219404%5b1%5d.wav" TargetMode="Externa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2.wav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758091">
            <a:off x="1090968" y="1258914"/>
            <a:ext cx="8229600" cy="1828800"/>
          </a:xfr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/>
          <a:p>
            <a:r>
              <a:rPr lang="en-US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Lucida Handwriting" pitchFamily="66" charset="0"/>
              </a:rPr>
              <a:t>Comenius “E.L.O.S.”</a:t>
            </a:r>
            <a:br>
              <a:rPr lang="en-US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Lucida Handwriting" pitchFamily="66" charset="0"/>
              </a:rPr>
            </a:br>
            <a:r>
              <a:rPr lang="en-US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Lucida Handwriting" pitchFamily="66" charset="0"/>
              </a:rPr>
              <a:t/>
            </a:r>
            <a:br>
              <a:rPr lang="en-US" dirty="0" smtClean="0">
                <a:ln w="9525">
                  <a:noFill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Lucida Handwriting" pitchFamily="66" charset="0"/>
              </a:rPr>
            </a:br>
            <a:endParaRPr lang="en-US" dirty="0" smtClean="0">
              <a:ln w="9525">
                <a:noFill/>
              </a:ln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784759">
            <a:off x="1639281" y="2073117"/>
            <a:ext cx="6400800" cy="1752600"/>
          </a:xfr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US" sz="2400" dirty="0" smtClean="0">
                <a:ln w="9525">
                  <a:noFill/>
                </a:ln>
                <a:solidFill>
                  <a:schemeClr val="bg1"/>
                </a:solidFill>
                <a:latin typeface="Lucida Handwriting" pitchFamily="66" charset="0"/>
              </a:rPr>
              <a:t>English  Legends  On  Scenes</a:t>
            </a:r>
          </a:p>
          <a:p>
            <a:pPr algn="ctr"/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6858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49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2000" y="152400"/>
            <a:ext cx="762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Monotype Corsiva" pitchFamily="66" charset="0"/>
              </a:rPr>
              <a:t>This is the inside of the gym. As you can see there are lots of children playing</a:t>
            </a:r>
            <a:r>
              <a:rPr lang="en-US" sz="2400" b="1" dirty="0" smtClean="0"/>
              <a:t>.</a:t>
            </a:r>
            <a:endParaRPr lang="en-US" sz="2400" b="1" dirty="0"/>
          </a:p>
        </p:txBody>
      </p:sp>
      <p:pic>
        <p:nvPicPr>
          <p:cNvPr id="8" name="Picture 7" descr="Fotografie16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609600"/>
            <a:ext cx="4724400" cy="3429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TextBox 9"/>
          <p:cNvSpPr txBox="1"/>
          <p:nvPr/>
        </p:nvSpPr>
        <p:spPr>
          <a:xfrm>
            <a:off x="5410200" y="990600"/>
            <a:ext cx="312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Monotype Corsiva" pitchFamily="66" charset="0"/>
              </a:rPr>
              <a:t>This is the </a:t>
            </a:r>
            <a:r>
              <a:rPr lang="en-US" sz="2400" b="1" dirty="0" err="1" smtClean="0">
                <a:latin typeface="Monotype Corsiva" pitchFamily="66" charset="0"/>
              </a:rPr>
              <a:t>stundents</a:t>
            </a:r>
            <a:r>
              <a:rPr lang="en-US" sz="2400" b="1" dirty="0" smtClean="0">
                <a:latin typeface="Monotype Corsiva" pitchFamily="66" charset="0"/>
              </a:rPr>
              <a:t>’ </a:t>
            </a:r>
            <a:r>
              <a:rPr lang="en-US" sz="2400" b="1" dirty="0" err="1" smtClean="0">
                <a:latin typeface="Monotype Corsiva" pitchFamily="66" charset="0"/>
              </a:rPr>
              <a:t>favourite</a:t>
            </a:r>
            <a:r>
              <a:rPr lang="en-US" sz="2400" b="1" dirty="0" smtClean="0">
                <a:latin typeface="Monotype Corsiva" pitchFamily="66" charset="0"/>
              </a:rPr>
              <a:t> </a:t>
            </a:r>
            <a:r>
              <a:rPr lang="en-US" sz="2400" b="1" dirty="0" smtClean="0">
                <a:latin typeface="Monotype Corsiva" pitchFamily="66" charset="0"/>
              </a:rPr>
              <a:t>thing to do after they learn lots of things in classes  :</a:t>
            </a:r>
            <a:endParaRPr lang="en-US" sz="2400" b="1" dirty="0">
              <a:latin typeface="Monotype Corsiva" pitchFamily="66" charset="0"/>
            </a:endParaRPr>
          </a:p>
        </p:txBody>
      </p:sp>
      <p:pic>
        <p:nvPicPr>
          <p:cNvPr id="5" name="Picture 4" descr="bal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4724400"/>
            <a:ext cx="1524000" cy="1447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91200" y="25146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Monotype Corsiva" pitchFamily="66" charset="0"/>
              </a:rPr>
              <a:t>to run</a:t>
            </a:r>
            <a:r>
              <a:rPr lang="en-US" sz="2400" dirty="0" smtClean="0">
                <a:latin typeface="Monotype Corsiva" pitchFamily="66" charset="0"/>
              </a:rPr>
              <a:t> and </a:t>
            </a:r>
            <a:r>
              <a:rPr lang="en-US" sz="2400" b="1" dirty="0" smtClean="0">
                <a:latin typeface="Monotype Corsiva" pitchFamily="66" charset="0"/>
              </a:rPr>
              <a:t>play.</a:t>
            </a:r>
            <a:endParaRPr lang="en-US" sz="24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E3A38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E3A38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7262 C 0.01111 -0.07794 0.05035 -0.08326 0.06424 -0.08303 C 0.15174 -0.08326 0.24236 0.00486 0.24219 0.09366 C 0.24219 0.0488 0.28733 0.00509 0.32934 0.00462 C 0.37587 0.00486 0.41788 0.04926 0.41753 0.09343 C 0.41684 0.07146 0.44063 0.04949 0.46233 0.0488 C 0.48542 0.0488 0.50764 0.07077 0.50764 0.09366 C 0.50712 0.08187 0.51875 0.07146 0.53108 0.071 C 0.54149 0.07146 0.5526 0.08279 0.55278 0.09436 C 0.55243 0.08765 0.55833 0.08187 0.56424 0.08187 C 0.56736 0.08187 0.57483 0.08765 0.57517 0.09366 C 0.57517 0.09043 0.57813 0.08765 0.58212 0.08765 C 0.58194 0.08857 0.58698 0.09043 0.58785 0.09389 C 0.5875 0.09204 0.58698 0.09043 0.5908 0.09043 C 0.59028 0.09135 0.5934 0.09228 0.59306 0.0932 C 0.59375 0.09297 0.5934 0.09228 0.59358 0.09135 C 0.5967 0.09112 0.59653 0.09204 0.59635 0.09274 C 0.59826 0.09274 0.59965 0.09204 0.59948 0.09158 C 0.60243 0.09135 0.60122 0.09204 0.60191 0.09274 " pathEditMode="relative" rAng="0" ptsTypes="fffffffffffffffffff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" y="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C_Y15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2800" y="-1676400"/>
            <a:ext cx="3657600" cy="3657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05000" y="2057400"/>
            <a:ext cx="4953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onotype Corsiva" pitchFamily="66" charset="0"/>
              </a:rPr>
              <a:t>And now we shall visit a very fun place where all children dream of going to and do very interesting experiments. </a:t>
            </a:r>
            <a:endParaRPr lang="en-US" sz="2800" b="1" dirty="0">
              <a:latin typeface="Monotype Corsiva" pitchFamily="66" charset="0"/>
            </a:endParaRPr>
          </a:p>
        </p:txBody>
      </p:sp>
      <p:pic>
        <p:nvPicPr>
          <p:cNvPr id="4" name="Picture 3" descr="MC_Y15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676400"/>
            <a:ext cx="3657600" cy="3657600"/>
          </a:xfrm>
          <a:prstGeom prst="rect">
            <a:avLst/>
          </a:prstGeom>
        </p:spPr>
      </p:pic>
      <p:pic>
        <p:nvPicPr>
          <p:cNvPr id="5" name="Picture 4" descr="MC_Y15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7162800" y="3200400"/>
            <a:ext cx="3657600" cy="3657600"/>
          </a:xfrm>
          <a:prstGeom prst="rect">
            <a:avLst/>
          </a:prstGeom>
        </p:spPr>
      </p:pic>
      <p:pic>
        <p:nvPicPr>
          <p:cNvPr id="6" name="Picture 5" descr="MC_Y15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-1676400"/>
            <a:ext cx="3657600" cy="3657600"/>
          </a:xfrm>
          <a:prstGeom prst="rect">
            <a:avLst/>
          </a:prstGeom>
        </p:spPr>
      </p:pic>
      <p:pic>
        <p:nvPicPr>
          <p:cNvPr id="7" name="Picture 6" descr="MC_Y15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7162800" y="-457200"/>
            <a:ext cx="3657600" cy="3657600"/>
          </a:xfrm>
          <a:prstGeom prst="rect">
            <a:avLst/>
          </a:prstGeom>
        </p:spPr>
      </p:pic>
      <p:pic>
        <p:nvPicPr>
          <p:cNvPr id="9" name="Picture 8" descr="MC_Y1532_Sho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86600" y="-304800"/>
            <a:ext cx="1752600" cy="914400"/>
          </a:xfrm>
          <a:prstGeom prst="rect">
            <a:avLst/>
          </a:prstGeom>
        </p:spPr>
      </p:pic>
      <p:pic>
        <p:nvPicPr>
          <p:cNvPr id="10" name="Picture 9" descr="MC_Y15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676400" y="228600"/>
            <a:ext cx="3657600" cy="3657600"/>
          </a:xfrm>
          <a:prstGeom prst="rect">
            <a:avLst/>
          </a:prstGeom>
        </p:spPr>
      </p:pic>
      <p:pic>
        <p:nvPicPr>
          <p:cNvPr id="11" name="Picture 10" descr="MC_Y15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676400" y="3886200"/>
            <a:ext cx="3657600" cy="3657600"/>
          </a:xfrm>
          <a:prstGeom prst="rect">
            <a:avLst/>
          </a:prstGeom>
        </p:spPr>
      </p:pic>
      <p:pic>
        <p:nvPicPr>
          <p:cNvPr id="12" name="Picture 11" descr="MC_Y15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4876800"/>
            <a:ext cx="3657600" cy="3657600"/>
          </a:xfrm>
          <a:prstGeom prst="rect">
            <a:avLst/>
          </a:prstGeom>
        </p:spPr>
      </p:pic>
      <p:pic>
        <p:nvPicPr>
          <p:cNvPr id="13" name="Picture 12" descr="MC_Y15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7800" y="4876800"/>
            <a:ext cx="3657600" cy="3657600"/>
          </a:xfrm>
          <a:prstGeom prst="rect">
            <a:avLst/>
          </a:prstGeom>
        </p:spPr>
      </p:pic>
      <p:pic>
        <p:nvPicPr>
          <p:cNvPr id="15" name="Picture 14" descr="MC_Y1532_Sho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6096000"/>
            <a:ext cx="1371600" cy="1219200"/>
          </a:xfrm>
          <a:prstGeom prst="rect">
            <a:avLst/>
          </a:prstGeom>
        </p:spPr>
      </p:pic>
      <p:pic>
        <p:nvPicPr>
          <p:cNvPr id="16" name="Picture 15" descr="st005-cartoon-science-tool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435932">
            <a:off x="6039371" y="4173022"/>
            <a:ext cx="2514600" cy="1924050"/>
          </a:xfrm>
          <a:prstGeom prst="rect">
            <a:avLst/>
          </a:prstGeom>
        </p:spPr>
      </p:pic>
      <p:pic>
        <p:nvPicPr>
          <p:cNvPr id="17" name="Picture 16" descr="chemistry_flask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986557">
            <a:off x="762000" y="4114800"/>
            <a:ext cx="2362200" cy="1981200"/>
          </a:xfrm>
          <a:prstGeom prst="rect">
            <a:avLst/>
          </a:prstGeom>
        </p:spPr>
      </p:pic>
      <p:pic>
        <p:nvPicPr>
          <p:cNvPr id="18" name="Picture 17" descr="colorful_molecules_CoolClips_vc01312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86200" y="4038600"/>
            <a:ext cx="1371600" cy="1141171"/>
          </a:xfrm>
          <a:prstGeom prst="rect">
            <a:avLst/>
          </a:prstGeom>
        </p:spPr>
      </p:pic>
      <p:pic>
        <p:nvPicPr>
          <p:cNvPr id="19" name="Picture 18" descr="Chemistry__Test_Tube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036954">
            <a:off x="6963027" y="2391027"/>
            <a:ext cx="1352550" cy="1352550"/>
          </a:xfrm>
          <a:prstGeom prst="rect">
            <a:avLst/>
          </a:prstGeom>
        </p:spPr>
      </p:pic>
      <p:pic>
        <p:nvPicPr>
          <p:cNvPr id="20" name="Picture 19" descr="analyze_microscope_201675_tnb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9600" y="2133600"/>
            <a:ext cx="1003729" cy="1067797"/>
          </a:xfrm>
          <a:prstGeom prst="rect">
            <a:avLst/>
          </a:prstGeom>
        </p:spPr>
      </p:pic>
      <p:pic>
        <p:nvPicPr>
          <p:cNvPr id="21" name="Picture 20" descr="images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20804882">
            <a:off x="2048969" y="659214"/>
            <a:ext cx="1600200" cy="952500"/>
          </a:xfrm>
          <a:prstGeom prst="rect">
            <a:avLst/>
          </a:prstGeom>
        </p:spPr>
      </p:pic>
      <p:pic>
        <p:nvPicPr>
          <p:cNvPr id="22" name="Picture 21" descr="laboratory__201679_tnb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0958613">
            <a:off x="5257800" y="5562600"/>
            <a:ext cx="1067797" cy="732203"/>
          </a:xfrm>
          <a:prstGeom prst="rect">
            <a:avLst/>
          </a:prstGeom>
        </p:spPr>
      </p:pic>
      <p:pic>
        <p:nvPicPr>
          <p:cNvPr id="23" name="Picture 22" descr="12555924954618XD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20727636">
            <a:off x="4212367" y="565220"/>
            <a:ext cx="2209800" cy="1059180"/>
          </a:xfrm>
          <a:prstGeom prst="rect">
            <a:avLst/>
          </a:prstGeom>
        </p:spPr>
      </p:pic>
      <p:pic>
        <p:nvPicPr>
          <p:cNvPr id="24" name="Picture 23" descr="119498535838791757esperimento_chimico_arch_01.svg.med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20754775">
            <a:off x="6981201" y="654124"/>
            <a:ext cx="1451771" cy="1476461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tografie17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838200"/>
            <a:ext cx="4343400" cy="32575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1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133600" y="304800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Monotype Corsiva" pitchFamily="66" charset="0"/>
              </a:rPr>
              <a:t>Yes,you’re</a:t>
            </a:r>
            <a:r>
              <a:rPr lang="en-US" sz="2400" b="1" dirty="0" smtClean="0">
                <a:latin typeface="Monotype Corsiva" pitchFamily="66" charset="0"/>
              </a:rPr>
              <a:t> right. We’re in the chemistry lab.</a:t>
            </a:r>
            <a:endParaRPr lang="en-US" sz="2400" b="1" dirty="0">
              <a:latin typeface="Monotype Corsiva" pitchFamily="66" charset="0"/>
            </a:endParaRPr>
          </a:p>
        </p:txBody>
      </p:sp>
      <p:pic>
        <p:nvPicPr>
          <p:cNvPr id="14" name="Picture 13" descr="Fotografie17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34200" y="2133600"/>
            <a:ext cx="2028093" cy="3505200"/>
          </a:xfrm>
          <a:prstGeom prst="rect">
            <a:avLst/>
          </a:prstGeom>
        </p:spPr>
      </p:pic>
      <p:pic>
        <p:nvPicPr>
          <p:cNvPr id="16" name="Picture 15" descr="6a00d83451cbb069e200e54f17caf78833-800w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124200"/>
            <a:ext cx="2133600" cy="24384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81200" y="2209800"/>
            <a:ext cx="5562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Monotype Corsiva" pitchFamily="66" charset="0"/>
              </a:rPr>
              <a:t>And now we shall visit a class which gave us on </a:t>
            </a:r>
            <a:r>
              <a:rPr lang="en-US" sz="2400" b="1" dirty="0" smtClean="0">
                <a:latin typeface="Monotype Corsiva" pitchFamily="66" charset="0"/>
              </a:rPr>
              <a:t>the one </a:t>
            </a:r>
            <a:r>
              <a:rPr lang="en-US" sz="2400" b="1" dirty="0" smtClean="0">
                <a:latin typeface="Monotype Corsiva" pitchFamily="66" charset="0"/>
              </a:rPr>
              <a:t>hand a lot of headaches and on the other hand it gave us satisfaction when we finally solved an exercise.</a:t>
            </a:r>
            <a:endParaRPr lang="en-US" sz="2400" b="1" dirty="0">
              <a:latin typeface="Monotype Corsiva" pitchFamily="66" charset="0"/>
            </a:endParaRPr>
          </a:p>
        </p:txBody>
      </p:sp>
      <p:pic>
        <p:nvPicPr>
          <p:cNvPr id="9" name="Picture 8" descr="TCR468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7034213" y="4243388"/>
            <a:ext cx="3810000" cy="2943225"/>
          </a:xfrm>
          <a:prstGeom prst="rect">
            <a:avLst/>
          </a:prstGeom>
        </p:spPr>
      </p:pic>
      <p:pic>
        <p:nvPicPr>
          <p:cNvPr id="10" name="Picture 9" descr="TCR468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728787" y="4548188"/>
            <a:ext cx="3810000" cy="2943225"/>
          </a:xfrm>
          <a:prstGeom prst="rect">
            <a:avLst/>
          </a:prstGeom>
        </p:spPr>
      </p:pic>
      <p:pic>
        <p:nvPicPr>
          <p:cNvPr id="12" name="Picture 11" descr="TCR468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0" y="-1295400"/>
            <a:ext cx="3810000" cy="2943225"/>
          </a:xfrm>
          <a:prstGeom prst="rect">
            <a:avLst/>
          </a:prstGeom>
        </p:spPr>
      </p:pic>
      <p:pic>
        <p:nvPicPr>
          <p:cNvPr id="13" name="Picture 12" descr="TCR468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295400"/>
            <a:ext cx="3810000" cy="2943225"/>
          </a:xfrm>
          <a:prstGeom prst="rect">
            <a:avLst/>
          </a:prstGeom>
        </p:spPr>
      </p:pic>
      <p:pic>
        <p:nvPicPr>
          <p:cNvPr id="11" name="Picture 10" descr="TCR468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1728787" y="738187"/>
            <a:ext cx="3810000" cy="2943225"/>
          </a:xfrm>
          <a:prstGeom prst="rect">
            <a:avLst/>
          </a:prstGeom>
        </p:spPr>
      </p:pic>
      <p:pic>
        <p:nvPicPr>
          <p:cNvPr id="14" name="Picture 13" descr="TCR468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7034213" y="433387"/>
            <a:ext cx="3810000" cy="2943225"/>
          </a:xfrm>
          <a:prstGeom prst="rect">
            <a:avLst/>
          </a:prstGeom>
        </p:spPr>
      </p:pic>
      <p:pic>
        <p:nvPicPr>
          <p:cNvPr id="15" name="Picture 14" descr="TCR468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0" y="5181600"/>
            <a:ext cx="3810000" cy="2943225"/>
          </a:xfrm>
          <a:prstGeom prst="rect">
            <a:avLst/>
          </a:prstGeom>
        </p:spPr>
      </p:pic>
      <p:pic>
        <p:nvPicPr>
          <p:cNvPr id="16" name="Picture 15" descr="TCR468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5181600"/>
            <a:ext cx="3810000" cy="2943225"/>
          </a:xfrm>
          <a:prstGeom prst="rect">
            <a:avLst/>
          </a:prstGeom>
        </p:spPr>
      </p:pic>
      <p:pic>
        <p:nvPicPr>
          <p:cNvPr id="17" name="Picture 16" descr="TCR468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-1066800"/>
            <a:ext cx="1295400" cy="2438400"/>
          </a:xfrm>
          <a:prstGeom prst="rect">
            <a:avLst/>
          </a:prstGeom>
        </p:spPr>
      </p:pic>
      <p:pic>
        <p:nvPicPr>
          <p:cNvPr id="18" name="Picture 17" descr="TCR468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1000" y="5181600"/>
            <a:ext cx="762000" cy="3019425"/>
          </a:xfrm>
          <a:prstGeom prst="rect">
            <a:avLst/>
          </a:prstGeom>
        </p:spPr>
      </p:pic>
      <p:pic>
        <p:nvPicPr>
          <p:cNvPr id="19" name="Picture 18" descr="abacus_clipart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497813">
            <a:off x="737131" y="4578594"/>
            <a:ext cx="1776413" cy="1358682"/>
          </a:xfrm>
          <a:prstGeom prst="rect">
            <a:avLst/>
          </a:prstGeom>
        </p:spPr>
      </p:pic>
      <p:pic>
        <p:nvPicPr>
          <p:cNvPr id="20" name="Picture 19" descr="blackboard_math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3800" y="3810000"/>
            <a:ext cx="1600200" cy="2042922"/>
          </a:xfrm>
          <a:prstGeom prst="rect">
            <a:avLst/>
          </a:prstGeom>
        </p:spPr>
      </p:pic>
      <p:pic>
        <p:nvPicPr>
          <p:cNvPr id="21" name="Picture 20" descr="commerce_math_183845_tn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594447">
            <a:off x="6714724" y="594134"/>
            <a:ext cx="1600200" cy="827531"/>
          </a:xfrm>
          <a:prstGeom prst="rect">
            <a:avLst/>
          </a:prstGeom>
        </p:spPr>
      </p:pic>
      <p:pic>
        <p:nvPicPr>
          <p:cNvPr id="22" name="Picture 21" descr="math_clip_art_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685745">
            <a:off x="6627530" y="4684645"/>
            <a:ext cx="1619250" cy="1362075"/>
          </a:xfrm>
          <a:prstGeom prst="rect">
            <a:avLst/>
          </a:prstGeom>
        </p:spPr>
      </p:pic>
      <p:pic>
        <p:nvPicPr>
          <p:cNvPr id="23" name="Picture 22" descr="schoolsuppliesyg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631727">
            <a:off x="813618" y="580411"/>
            <a:ext cx="1597359" cy="1146175"/>
          </a:xfrm>
          <a:prstGeom prst="rect">
            <a:avLst/>
          </a:prstGeom>
        </p:spPr>
      </p:pic>
      <p:pic>
        <p:nvPicPr>
          <p:cNvPr id="24" name="Picture 23" descr="colorcal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447013">
            <a:off x="3030120" y="387821"/>
            <a:ext cx="1219200" cy="1486829"/>
          </a:xfrm>
          <a:prstGeom prst="rect">
            <a:avLst/>
          </a:prstGeom>
        </p:spPr>
      </p:pic>
      <p:pic>
        <p:nvPicPr>
          <p:cNvPr id="25" name="Picture 24" descr="-math-clipart-4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20666332">
            <a:off x="5227293" y="1224535"/>
            <a:ext cx="967299" cy="88024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otografie17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0400" y="1600200"/>
            <a:ext cx="5638800" cy="3429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5" descr="Fotografie17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1524000"/>
            <a:ext cx="2590800" cy="4495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762000" y="6096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371600" y="609600"/>
            <a:ext cx="670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Monotype Corsiva" pitchFamily="66" charset="0"/>
              </a:rPr>
              <a:t>Here we </a:t>
            </a:r>
            <a:r>
              <a:rPr lang="en-US" sz="3600" b="1" dirty="0" smtClean="0">
                <a:latin typeface="Monotype Corsiva" pitchFamily="66" charset="0"/>
              </a:rPr>
              <a:t>are</a:t>
            </a:r>
            <a:r>
              <a:rPr lang="ro-RO" sz="3600" b="1" dirty="0" smtClean="0">
                <a:latin typeface="Monotype Corsiva" pitchFamily="66" charset="0"/>
              </a:rPr>
              <a:t>...</a:t>
            </a:r>
            <a:r>
              <a:rPr lang="en-US" sz="3600" b="1" dirty="0" smtClean="0">
                <a:latin typeface="Monotype Corsiva" pitchFamily="66" charset="0"/>
              </a:rPr>
              <a:t>the </a:t>
            </a:r>
            <a:r>
              <a:rPr lang="en-US" sz="3600" b="1" dirty="0" smtClean="0">
                <a:latin typeface="Monotype Corsiva" pitchFamily="66" charset="0"/>
              </a:rPr>
              <a:t>math class.</a:t>
            </a:r>
            <a:endParaRPr lang="en-US" sz="3600" b="1" dirty="0">
              <a:latin typeface="Monotype Corsiva" pitchFamily="66" charset="0"/>
            </a:endParaRPr>
          </a:p>
        </p:txBody>
      </p:sp>
      <p:pic>
        <p:nvPicPr>
          <p:cNvPr id="11" name="Picture 10" descr="math_text_symbols_in_book_md_w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5181600"/>
            <a:ext cx="3505200" cy="16764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301496422_f79bdf3451474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0600" y="2438400"/>
            <a:ext cx="7848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Monotype Corsiva" pitchFamily="66" charset="0"/>
              </a:rPr>
              <a:t>Finally we will visit the last laboratory, but as important as the others, the </a:t>
            </a:r>
            <a:r>
              <a:rPr lang="en-US" sz="3200" b="1" dirty="0" smtClean="0">
                <a:solidFill>
                  <a:schemeClr val="bg1"/>
                </a:solidFill>
                <a:latin typeface="Monotype Corsiva" pitchFamily="66" charset="0"/>
              </a:rPr>
              <a:t>R</a:t>
            </a:r>
            <a:r>
              <a:rPr lang="en-US" sz="3200" b="1" dirty="0" smtClean="0">
                <a:solidFill>
                  <a:schemeClr val="bg1"/>
                </a:solidFill>
                <a:latin typeface="Monotype Corsiva" pitchFamily="66" charset="0"/>
              </a:rPr>
              <a:t>omanian  language laboratory</a:t>
            </a:r>
            <a:r>
              <a:rPr lang="ro-RO" sz="3200" b="1" dirty="0" smtClean="0">
                <a:solidFill>
                  <a:schemeClr val="bg1"/>
                </a:solidFill>
                <a:latin typeface="Monotype Corsiva" pitchFamily="66" charset="0"/>
              </a:rPr>
              <a:t>.</a:t>
            </a:r>
            <a:endParaRPr lang="en-US" sz="32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8" name="Picture 7" descr="books-clip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705013">
            <a:off x="607731" y="4345267"/>
            <a:ext cx="2133600" cy="2133600"/>
          </a:xfrm>
          <a:prstGeom prst="rect">
            <a:avLst/>
          </a:prstGeom>
        </p:spPr>
      </p:pic>
      <p:pic>
        <p:nvPicPr>
          <p:cNvPr id="9" name="Picture 8" descr="copyboo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793518">
            <a:off x="6496631" y="4602936"/>
            <a:ext cx="2057400" cy="1543050"/>
          </a:xfrm>
          <a:prstGeom prst="rect">
            <a:avLst/>
          </a:prstGeom>
        </p:spPr>
      </p:pic>
      <p:pic>
        <p:nvPicPr>
          <p:cNvPr id="10" name="Picture 9" descr="large_open_book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998226">
            <a:off x="6257388" y="495877"/>
            <a:ext cx="2209800" cy="1525196"/>
          </a:xfrm>
          <a:prstGeom prst="rect">
            <a:avLst/>
          </a:prstGeom>
        </p:spPr>
      </p:pic>
      <p:pic>
        <p:nvPicPr>
          <p:cNvPr id="11" name="Picture 10" descr="lettersfruits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00499">
            <a:off x="475597" y="586280"/>
            <a:ext cx="1981200" cy="1485900"/>
          </a:xfrm>
          <a:prstGeom prst="rect">
            <a:avLst/>
          </a:prstGeom>
        </p:spPr>
      </p:pic>
      <p:pic>
        <p:nvPicPr>
          <p:cNvPr id="12" name="Picture 11" descr="pen-clip-art-1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33800" y="609600"/>
            <a:ext cx="1856381" cy="1504950"/>
          </a:xfrm>
          <a:prstGeom prst="rect">
            <a:avLst/>
          </a:prstGeom>
        </p:spPr>
      </p:pic>
      <p:pic>
        <p:nvPicPr>
          <p:cNvPr id="14" name="Picture 13" descr="pencil-23659_64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3833577">
            <a:off x="3859248" y="4809333"/>
            <a:ext cx="2057400" cy="156233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tografie16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4267200"/>
            <a:ext cx="3124200" cy="23431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228600"/>
            <a:ext cx="792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onotype Corsiva" pitchFamily="66" charset="0"/>
              </a:rPr>
              <a:t>This is the </a:t>
            </a:r>
            <a:r>
              <a:rPr lang="en-US" sz="2800" b="1" dirty="0" smtClean="0">
                <a:latin typeface="Monotype Corsiva" pitchFamily="66" charset="0"/>
              </a:rPr>
              <a:t>R</a:t>
            </a:r>
            <a:r>
              <a:rPr lang="en-US" sz="2800" b="1" dirty="0" smtClean="0">
                <a:latin typeface="Monotype Corsiva" pitchFamily="66" charset="0"/>
              </a:rPr>
              <a:t>omanian classroom, </a:t>
            </a:r>
            <a:r>
              <a:rPr lang="en-US" sz="2800" b="1" dirty="0" smtClean="0">
                <a:latin typeface="Monotype Corsiva" pitchFamily="66" charset="0"/>
              </a:rPr>
              <a:t>the place </a:t>
            </a:r>
            <a:r>
              <a:rPr lang="en-US" sz="2800" b="1" dirty="0" smtClean="0">
                <a:latin typeface="Monotype Corsiva" pitchFamily="66" charset="0"/>
              </a:rPr>
              <a:t>where </a:t>
            </a:r>
            <a:r>
              <a:rPr lang="en-US" sz="2800" b="1" dirty="0" smtClean="0">
                <a:latin typeface="Monotype Corsiva" pitchFamily="66" charset="0"/>
              </a:rPr>
              <a:t>our best friend is the BOOK.</a:t>
            </a:r>
            <a:endParaRPr lang="en-US" sz="2800" b="1" dirty="0">
              <a:latin typeface="Monotype Corsiva" pitchFamily="66" charset="0"/>
            </a:endParaRPr>
          </a:p>
        </p:txBody>
      </p:sp>
      <p:pic>
        <p:nvPicPr>
          <p:cNvPr id="6" name="Picture 5" descr="Fotografie1731 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0" y="1219200"/>
            <a:ext cx="4191000" cy="2838450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Fotografie16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4267200"/>
            <a:ext cx="2836413" cy="23622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57400" y="2895600"/>
            <a:ext cx="533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Monotype Corsiva" pitchFamily="66" charset="0"/>
              </a:rPr>
              <a:t>We  have to visit a  fantastic place, full of tasty and healthy food and also with sweet candies.</a:t>
            </a:r>
            <a:endParaRPr lang="en-US" sz="3200" b="1" dirty="0">
              <a:latin typeface="Monotype Corsiva" pitchFamily="66" charset="0"/>
            </a:endParaRPr>
          </a:p>
        </p:txBody>
      </p:sp>
      <p:pic>
        <p:nvPicPr>
          <p:cNvPr id="9" name="Picture 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4205287" y="5014913"/>
            <a:ext cx="685800" cy="3000375"/>
          </a:xfrm>
          <a:prstGeom prst="rect">
            <a:avLst/>
          </a:prstGeom>
        </p:spPr>
      </p:pic>
      <p:pic>
        <p:nvPicPr>
          <p:cNvPr id="10" name="Picture 9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57287" y="5014913"/>
            <a:ext cx="685800" cy="3000375"/>
          </a:xfrm>
          <a:prstGeom prst="rect">
            <a:avLst/>
          </a:prstGeom>
        </p:spPr>
      </p:pic>
      <p:pic>
        <p:nvPicPr>
          <p:cNvPr id="11" name="Picture 10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48000"/>
            <a:ext cx="685800" cy="3000375"/>
          </a:xfrm>
          <a:prstGeom prst="rect">
            <a:avLst/>
          </a:prstGeom>
        </p:spPr>
      </p:pic>
      <p:pic>
        <p:nvPicPr>
          <p:cNvPr id="12" name="Picture 11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0" cy="3000375"/>
          </a:xfrm>
          <a:prstGeom prst="rect">
            <a:avLst/>
          </a:prstGeom>
        </p:spPr>
      </p:pic>
      <p:pic>
        <p:nvPicPr>
          <p:cNvPr id="13" name="Picture 12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58200" y="3048000"/>
            <a:ext cx="685800" cy="3000375"/>
          </a:xfrm>
          <a:prstGeom prst="rect">
            <a:avLst/>
          </a:prstGeom>
        </p:spPr>
      </p:pic>
      <p:pic>
        <p:nvPicPr>
          <p:cNvPr id="14" name="Picture 1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58200" y="0"/>
            <a:ext cx="685800" cy="3000375"/>
          </a:xfrm>
          <a:prstGeom prst="rect">
            <a:avLst/>
          </a:prstGeom>
        </p:spPr>
      </p:pic>
      <p:pic>
        <p:nvPicPr>
          <p:cNvPr id="15" name="Picture 14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7138988" y="-738188"/>
            <a:ext cx="685800" cy="2162176"/>
          </a:xfrm>
          <a:prstGeom prst="rect">
            <a:avLst/>
          </a:prstGeom>
        </p:spPr>
      </p:pic>
      <p:pic>
        <p:nvPicPr>
          <p:cNvPr id="16" name="Picture 15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4738688" y="-1157287"/>
            <a:ext cx="685800" cy="3000375"/>
          </a:xfrm>
          <a:prstGeom prst="rect">
            <a:avLst/>
          </a:prstGeom>
        </p:spPr>
      </p:pic>
      <p:pic>
        <p:nvPicPr>
          <p:cNvPr id="17" name="Picture 16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690688" y="-1157287"/>
            <a:ext cx="685800" cy="3000375"/>
          </a:xfrm>
          <a:prstGeom prst="rect">
            <a:avLst/>
          </a:prstGeom>
        </p:spPr>
      </p:pic>
      <p:pic>
        <p:nvPicPr>
          <p:cNvPr id="18" name="Picture 17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7300913" y="5014913"/>
            <a:ext cx="685800" cy="3000375"/>
          </a:xfrm>
          <a:prstGeom prst="rect">
            <a:avLst/>
          </a:prstGeom>
        </p:spPr>
      </p:pic>
      <p:pic>
        <p:nvPicPr>
          <p:cNvPr id="19" name="Picture 18" descr="1315210-300_Specl18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00931">
            <a:off x="1036823" y="4542023"/>
            <a:ext cx="1504950" cy="1504950"/>
          </a:xfrm>
          <a:prstGeom prst="rect">
            <a:avLst/>
          </a:prstGeom>
        </p:spPr>
      </p:pic>
      <p:pic>
        <p:nvPicPr>
          <p:cNvPr id="20" name="Picture 19" descr="1342326-1780-Fast-Food-Hamburger-Drink-And-French-Fri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53200" y="1447800"/>
            <a:ext cx="1447800" cy="1447800"/>
          </a:xfrm>
          <a:prstGeom prst="rect">
            <a:avLst/>
          </a:prstGeom>
        </p:spPr>
      </p:pic>
      <p:pic>
        <p:nvPicPr>
          <p:cNvPr id="21" name="Picture 20" descr="candy_hard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78699">
            <a:off x="864756" y="792968"/>
            <a:ext cx="1728788" cy="1193603"/>
          </a:xfrm>
          <a:prstGeom prst="rect">
            <a:avLst/>
          </a:prstGeom>
        </p:spPr>
      </p:pic>
      <p:pic>
        <p:nvPicPr>
          <p:cNvPr id="24" name="Picture 23" descr="food-fast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604126">
            <a:off x="6673698" y="3090596"/>
            <a:ext cx="1600200" cy="1610591"/>
          </a:xfrm>
          <a:prstGeom prst="rect">
            <a:avLst/>
          </a:prstGeom>
        </p:spPr>
      </p:pic>
      <p:pic>
        <p:nvPicPr>
          <p:cNvPr id="25" name="Picture 24" descr="pastas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3400" y="2514600"/>
            <a:ext cx="1600200" cy="1726835"/>
          </a:xfrm>
          <a:prstGeom prst="rect">
            <a:avLst/>
          </a:prstGeom>
        </p:spPr>
      </p:pic>
      <p:pic>
        <p:nvPicPr>
          <p:cNvPr id="26" name="Picture 25" descr="pumpkinpie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05400" y="1752600"/>
            <a:ext cx="990600" cy="847356"/>
          </a:xfrm>
          <a:prstGeom prst="rect">
            <a:avLst/>
          </a:prstGeom>
        </p:spPr>
      </p:pic>
      <p:pic>
        <p:nvPicPr>
          <p:cNvPr id="28" name="Picture 27" descr="hot-dog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4284713">
            <a:off x="5466548" y="4364113"/>
            <a:ext cx="1743075" cy="1693273"/>
          </a:xfrm>
          <a:prstGeom prst="rect">
            <a:avLst/>
          </a:prstGeom>
        </p:spPr>
      </p:pic>
      <p:pic>
        <p:nvPicPr>
          <p:cNvPr id="29" name="Picture 28" descr="sandwich 4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20662660">
            <a:off x="2691891" y="4638466"/>
            <a:ext cx="2338387" cy="1071563"/>
          </a:xfrm>
          <a:prstGeom prst="rect">
            <a:avLst/>
          </a:prstGeom>
        </p:spPr>
      </p:pic>
      <p:pic>
        <p:nvPicPr>
          <p:cNvPr id="30" name="Picture 29" descr="fruit-clip-art-3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345658">
            <a:off x="2871570" y="938574"/>
            <a:ext cx="2057400" cy="1143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457200"/>
            <a:ext cx="762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Monotype Corsiva" pitchFamily="66" charset="0"/>
              </a:rPr>
              <a:t> </a:t>
            </a:r>
            <a:r>
              <a:rPr lang="en-US" sz="2800" b="1" dirty="0" smtClean="0">
                <a:latin typeface="Monotype Corsiva" pitchFamily="66" charset="0"/>
              </a:rPr>
              <a:t>We’re in the place where every </a:t>
            </a:r>
            <a:r>
              <a:rPr lang="en-US" sz="2800" b="1" dirty="0" smtClean="0">
                <a:latin typeface="Monotype Corsiva" pitchFamily="66" charset="0"/>
              </a:rPr>
              <a:t>kid </a:t>
            </a:r>
            <a:r>
              <a:rPr lang="en-US" sz="2800" b="1" dirty="0" smtClean="0">
                <a:latin typeface="Monotype Corsiva" pitchFamily="66" charset="0"/>
              </a:rPr>
              <a:t>from this school is drawn to in every recess.</a:t>
            </a:r>
            <a:endParaRPr lang="en-US" sz="2800" b="1" dirty="0">
              <a:latin typeface="Monotype Corsiva" pitchFamily="66" charset="0"/>
            </a:endParaRPr>
          </a:p>
        </p:txBody>
      </p:sp>
      <p:pic>
        <p:nvPicPr>
          <p:cNvPr id="6" name="Picture 5" descr="Fotografie16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1600200"/>
            <a:ext cx="4935855" cy="43744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Picture 3" descr="food-clip-art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76609">
            <a:off x="77135" y="4751018"/>
            <a:ext cx="1595392" cy="1354145"/>
          </a:xfrm>
          <a:prstGeom prst="rect">
            <a:avLst/>
          </a:prstGeom>
        </p:spPr>
      </p:pic>
      <p:pic>
        <p:nvPicPr>
          <p:cNvPr id="11" name="Picture 10" descr="TN_pretzel_20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391646">
            <a:off x="7923071" y="5884969"/>
            <a:ext cx="1111047" cy="786004"/>
          </a:xfrm>
          <a:prstGeom prst="rect">
            <a:avLst/>
          </a:prstGeom>
        </p:spPr>
      </p:pic>
      <p:pic>
        <p:nvPicPr>
          <p:cNvPr id="12" name="Picture 11" descr="food-clip-art-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1800" y="4419600"/>
            <a:ext cx="1472883" cy="135873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228600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Monotype Corsiva" pitchFamily="66" charset="0"/>
              </a:rPr>
              <a:t>We need to visit the ugliest place in this school, the room where every child cried when he was little, the MEDICAL </a:t>
            </a:r>
            <a:r>
              <a:rPr lang="en-US" sz="2000" b="1" dirty="0" smtClean="0">
                <a:latin typeface="Monotype Corsiva" pitchFamily="66" charset="0"/>
              </a:rPr>
              <a:t>ROOM  </a:t>
            </a:r>
            <a:r>
              <a:rPr lang="en-US" sz="2000" b="1" dirty="0" smtClean="0">
                <a:latin typeface="Monotype Corsiva" pitchFamily="66" charset="0"/>
                <a:sym typeface="Wingdings" pitchFamily="2" charset="2"/>
              </a:rPr>
              <a:t></a:t>
            </a:r>
            <a:endParaRPr lang="en-US" sz="2000" b="1" dirty="0">
              <a:latin typeface="Monotype Corsiva" pitchFamily="66" charset="0"/>
            </a:endParaRPr>
          </a:p>
        </p:txBody>
      </p:sp>
      <p:pic>
        <p:nvPicPr>
          <p:cNvPr id="6" name="Picture 5" descr="Fotografie17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143000"/>
            <a:ext cx="3352800" cy="251460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7" name="Picture 6" descr="Fotografie17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0" y="990600"/>
            <a:ext cx="3048000" cy="2586404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8" name="Picture 7" descr="Fotografie16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00" y="3886200"/>
            <a:ext cx="3810000" cy="274320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9" name="Picture 8" descr="0511-0811-1717-0454_Insulin_Bottles_and_a_Syringe_clipart_imag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743131">
            <a:off x="453936" y="5013192"/>
            <a:ext cx="1905000" cy="14478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47828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</a:b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</a:b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</a:b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</a:b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</a:b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</a:b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</a:b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>O.S.I.T.B</a:t>
            </a:r>
            <a:b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</a:b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</a:b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</a:br>
            <a:r>
              <a:rPr lang="en-US" sz="49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>O</a:t>
            </a: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>ur </a:t>
            </a:r>
            <a:r>
              <a:rPr lang="en-US" sz="49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>S</a:t>
            </a: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>chool </a:t>
            </a:r>
            <a:r>
              <a:rPr lang="en-US" sz="49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>I</a:t>
            </a: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>s </a:t>
            </a:r>
            <a:r>
              <a:rPr lang="en-US" sz="49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>T</a:t>
            </a: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>he </a:t>
            </a:r>
            <a:r>
              <a:rPr lang="en-US" sz="49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>B</a:t>
            </a: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>est!</a:t>
            </a:r>
            <a:b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</a:br>
            <a:r>
              <a:rPr lang="en-US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Lucida Calligraphy" pitchFamily="66" charset="0"/>
              </a:rPr>
              <a:t>                           # 1.</a:t>
            </a:r>
            <a:endParaRPr lang="en-US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Lucida Calligraphy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0" y="457200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 smtClean="0">
                <a:latin typeface="Monotype Corsiva" pitchFamily="66" charset="0"/>
              </a:rPr>
              <a:t>We </a:t>
            </a:r>
            <a:r>
              <a:rPr lang="en-US" sz="2400" b="1" dirty="0" smtClean="0">
                <a:latin typeface="Monotype Corsiva" pitchFamily="66" charset="0"/>
              </a:rPr>
              <a:t>want </a:t>
            </a:r>
            <a:r>
              <a:rPr lang="en-US" sz="2400" b="1" dirty="0" smtClean="0">
                <a:latin typeface="Monotype Corsiva" pitchFamily="66" charset="0"/>
              </a:rPr>
              <a:t>to present a room, full of adventures and the stories of many people , where you can find everything you want, THE LIBRARY.</a:t>
            </a:r>
            <a:endParaRPr lang="en-US" sz="2400" b="1" dirty="0">
              <a:latin typeface="Monotype Corsiva" pitchFamily="66" charset="0"/>
            </a:endParaRPr>
          </a:p>
        </p:txBody>
      </p:sp>
      <p:pic>
        <p:nvPicPr>
          <p:cNvPr id="6" name="Picture 5" descr="Fotografie16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752600"/>
            <a:ext cx="4673600" cy="3505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 descr="Fotografie16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1600200"/>
            <a:ext cx="3105150" cy="414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234_exampl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914400"/>
            <a:ext cx="7315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onotype Corsiva" pitchFamily="66" charset="0"/>
              </a:rPr>
              <a:t>The school is not the only great thing, students are also great due to their amazing and varied competition results.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209800"/>
            <a:ext cx="198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We have </a:t>
            </a:r>
            <a:r>
              <a:rPr lang="en-US" sz="2800" b="1" dirty="0" smtClean="0"/>
              <a:t>painters</a:t>
            </a:r>
            <a:r>
              <a:rPr lang="ro-RO" sz="2800" b="1" dirty="0" smtClean="0"/>
              <a:t>...</a:t>
            </a:r>
            <a:endParaRPr lang="en-US" sz="2800" b="1" dirty="0"/>
          </a:p>
        </p:txBody>
      </p:sp>
      <p:pic>
        <p:nvPicPr>
          <p:cNvPr id="7" name="Picture 6" descr="Fotografie16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2209800"/>
            <a:ext cx="5171695" cy="36267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8" descr="PAINT_PALETTE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0600" y="3124200"/>
            <a:ext cx="1243584" cy="93311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04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457200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Monotype Corsiva" pitchFamily="66" charset="0"/>
              </a:rPr>
              <a:t>…</a:t>
            </a:r>
            <a:r>
              <a:rPr lang="en-US" sz="3200" b="1" dirty="0" err="1" smtClean="0">
                <a:latin typeface="Monotype Corsiva" pitchFamily="66" charset="0"/>
              </a:rPr>
              <a:t>athlets</a:t>
            </a:r>
            <a:r>
              <a:rPr lang="en-US" sz="3200" b="1" dirty="0" smtClean="0">
                <a:latin typeface="Monotype Corsiva" pitchFamily="66" charset="0"/>
              </a:rPr>
              <a:t>…</a:t>
            </a:r>
            <a:r>
              <a:rPr lang="en-US" sz="3200" b="1" dirty="0" smtClean="0">
                <a:solidFill>
                  <a:schemeClr val="bg1"/>
                </a:solidFill>
              </a:rPr>
              <a:t>:</a:t>
            </a:r>
            <a:endParaRPr lang="en-US" sz="3200" b="1" dirty="0">
              <a:solidFill>
                <a:schemeClr val="bg1"/>
              </a:solidFill>
            </a:endParaRPr>
          </a:p>
        </p:txBody>
      </p:sp>
      <p:pic>
        <p:nvPicPr>
          <p:cNvPr id="6" name="Picture 5" descr="Fotografie168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762000"/>
            <a:ext cx="4095750" cy="5461000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Fotografie16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1828800"/>
            <a:ext cx="3124200" cy="2766046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812_examp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38100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onotype Corsiva" pitchFamily="66" charset="0"/>
              </a:rPr>
              <a:t>…</a:t>
            </a:r>
            <a:r>
              <a:rPr lang="en-US" sz="2800" b="1" dirty="0" smtClean="0">
                <a:latin typeface="Monotype Corsiva" pitchFamily="66" charset="0"/>
              </a:rPr>
              <a:t>mathematicians</a:t>
            </a:r>
            <a:r>
              <a:rPr lang="ro-RO" sz="2800" b="1" dirty="0" smtClean="0">
                <a:latin typeface="Monotype Corsiva" pitchFamily="66" charset="0"/>
              </a:rPr>
              <a:t>....</a:t>
            </a:r>
            <a:endParaRPr lang="en-US" sz="2800" b="1" dirty="0">
              <a:latin typeface="Monotype Corsiva" pitchFamily="66" charset="0"/>
            </a:endParaRPr>
          </a:p>
        </p:txBody>
      </p:sp>
      <p:pic>
        <p:nvPicPr>
          <p:cNvPr id="6" name="Picture 5" descr="Fotografie17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9400" y="914400"/>
            <a:ext cx="5867400" cy="44005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797_examp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228600"/>
            <a:ext cx="556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Monotype Corsiva" pitchFamily="66" charset="0"/>
              </a:rPr>
              <a:t>..and </a:t>
            </a:r>
            <a:r>
              <a:rPr lang="en-US" sz="3200" b="1" dirty="0" smtClean="0">
                <a:latin typeface="Monotype Corsiva" pitchFamily="66" charset="0"/>
              </a:rPr>
              <a:t>we </a:t>
            </a:r>
            <a:r>
              <a:rPr lang="en-US" sz="3200" b="1" dirty="0" smtClean="0">
                <a:latin typeface="Monotype Corsiva" pitchFamily="66" charset="0"/>
              </a:rPr>
              <a:t>can’t forget the chemists.</a:t>
            </a:r>
            <a:endParaRPr lang="en-US" sz="3200" b="1" dirty="0">
              <a:latin typeface="Monotype Corsiva" pitchFamily="66" charset="0"/>
            </a:endParaRPr>
          </a:p>
        </p:txBody>
      </p:sp>
      <p:pic>
        <p:nvPicPr>
          <p:cNvPr id="6" name="Picture 5" descr="Fotografie17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1447800"/>
            <a:ext cx="4114800" cy="3962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6" descr="Fotografie17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1371600"/>
            <a:ext cx="2514600" cy="239448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533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onotype Corsiva" pitchFamily="66" charset="0"/>
              </a:rPr>
              <a:t>It </a:t>
            </a:r>
            <a:r>
              <a:rPr lang="en-US" sz="2800" b="1" dirty="0" smtClean="0">
                <a:latin typeface="Monotype Corsiva" pitchFamily="66" charset="0"/>
              </a:rPr>
              <a:t>has just rung</a:t>
            </a:r>
            <a:r>
              <a:rPr lang="en-US" sz="2800" b="1" dirty="0" smtClean="0">
                <a:latin typeface="Monotype Corsiva" pitchFamily="66" charset="0"/>
              </a:rPr>
              <a:t>! School is over for today and we have to go home. See you next </a:t>
            </a:r>
            <a:r>
              <a:rPr lang="en-US" sz="2800" b="1" dirty="0" smtClean="0">
                <a:latin typeface="Monotype Corsiva" pitchFamily="66" charset="0"/>
              </a:rPr>
              <a:t>time!</a:t>
            </a:r>
            <a:endParaRPr lang="en-US" sz="2800" b="1" dirty="0">
              <a:latin typeface="Monotype Corsiva" pitchFamily="66" charset="0"/>
            </a:endParaRPr>
          </a:p>
        </p:txBody>
      </p:sp>
      <p:pic>
        <p:nvPicPr>
          <p:cNvPr id="8" name="MS910219404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8600" y="6400800"/>
            <a:ext cx="304800" cy="304800"/>
          </a:xfrm>
          <a:prstGeom prst="rect">
            <a:avLst/>
          </a:prstGeom>
        </p:spPr>
      </p:pic>
      <p:pic>
        <p:nvPicPr>
          <p:cNvPr id="16" name="Picture 15" descr="-bell-clip-art-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36951">
            <a:off x="6562689" y="656027"/>
            <a:ext cx="1688607" cy="2013316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029" name="Picture 5" descr="C:\Documents and Settings\User\Local Settings\Temporary Internet Files\Content.IE5\UTVESNB9\MC90038257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752600"/>
            <a:ext cx="4191000" cy="4648200"/>
          </a:xfrm>
          <a:prstGeom prst="rect">
            <a:avLst/>
          </a:prstGeom>
          <a:noFill/>
        </p:spPr>
      </p:pic>
      <p:pic>
        <p:nvPicPr>
          <p:cNvPr id="1031" name="Picture 7" descr="C:\Documents and Settings\User\Local Settings\Temporary Internet Files\Content.IE5\AFMGLDOT\MC900382573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810000"/>
            <a:ext cx="2819400" cy="25908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4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4.21832E-6 L 0.52917 4.21832E-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otografie16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3000" y="1752600"/>
            <a:ext cx="754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FF00"/>
                </a:solidFill>
                <a:latin typeface="Monotype Corsiva" pitchFamily="66" charset="0"/>
              </a:rPr>
              <a:t>We </a:t>
            </a:r>
            <a:r>
              <a:rPr lang="en-US" sz="4400" dirty="0" smtClean="0">
                <a:solidFill>
                  <a:srgbClr val="FFFF00"/>
                </a:solidFill>
                <a:latin typeface="Monotype Corsiva" pitchFamily="66" charset="0"/>
              </a:rPr>
              <a:t>hope </a:t>
            </a:r>
            <a:r>
              <a:rPr lang="en-US" sz="4400" dirty="0" smtClean="0">
                <a:solidFill>
                  <a:srgbClr val="FFFF00"/>
                </a:solidFill>
                <a:latin typeface="Monotype Corsiva" pitchFamily="66" charset="0"/>
              </a:rPr>
              <a:t>you </a:t>
            </a:r>
            <a:r>
              <a:rPr lang="en-US" sz="4400" dirty="0" smtClean="0">
                <a:solidFill>
                  <a:srgbClr val="FFFF00"/>
                </a:solidFill>
                <a:latin typeface="Monotype Corsiva" pitchFamily="66" charset="0"/>
              </a:rPr>
              <a:t>liked our presentation about </a:t>
            </a:r>
            <a:r>
              <a:rPr lang="en-US" sz="4400" dirty="0" smtClean="0">
                <a:solidFill>
                  <a:srgbClr val="FFFF00"/>
                </a:solidFill>
                <a:latin typeface="Monotype Corsiva" pitchFamily="66" charset="0"/>
              </a:rPr>
              <a:t>“</a:t>
            </a:r>
            <a:r>
              <a:rPr lang="en-US" sz="4400" dirty="0" err="1" smtClean="0">
                <a:solidFill>
                  <a:srgbClr val="FFFF00"/>
                </a:solidFill>
                <a:latin typeface="Monotype Corsiva" pitchFamily="66" charset="0"/>
              </a:rPr>
              <a:t>Liviu</a:t>
            </a:r>
            <a:r>
              <a:rPr lang="en-US" sz="4400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en-US" sz="4400" dirty="0" err="1" smtClean="0">
                <a:solidFill>
                  <a:srgbClr val="FFFF00"/>
                </a:solidFill>
                <a:latin typeface="Monotype Corsiva" pitchFamily="66" charset="0"/>
              </a:rPr>
              <a:t>Rebreanu</a:t>
            </a:r>
            <a:r>
              <a:rPr lang="en-US" sz="4400" dirty="0" smtClean="0">
                <a:solidFill>
                  <a:srgbClr val="FFFF00"/>
                </a:solidFill>
                <a:latin typeface="Monotype Corsiva" pitchFamily="66" charset="0"/>
              </a:rPr>
              <a:t>” School</a:t>
            </a:r>
            <a:endParaRPr lang="en-US" sz="4400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hool-B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5714999"/>
            <a:ext cx="2413000" cy="1143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457200"/>
            <a:ext cx="5486400" cy="566738"/>
          </a:xfrm>
        </p:spPr>
        <p:txBody>
          <a:bodyPr>
            <a:noAutofit/>
          </a:bodyPr>
          <a:lstStyle/>
          <a:p>
            <a:r>
              <a:rPr lang="en-US" sz="5400" dirty="0" smtClean="0">
                <a:latin typeface="Monotype Corsiva" pitchFamily="66" charset="0"/>
              </a:rPr>
              <a:t>Presenting…</a:t>
            </a:r>
            <a:endParaRPr lang="en-US" sz="5400" dirty="0">
              <a:latin typeface="Monotype Corsiva" pitchFamily="66" charset="0"/>
            </a:endParaRPr>
          </a:p>
        </p:txBody>
      </p:sp>
      <p:pic>
        <p:nvPicPr>
          <p:cNvPr id="5" name="Picture Placeholder 4" descr="Fotografie1654.jpg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lum bright="2000"/>
          </a:blip>
          <a:srcRect l="21237" r="21237"/>
          <a:stretch>
            <a:fillRect/>
          </a:stretch>
        </p:blipFill>
        <p:spPr>
          <a:xfrm>
            <a:off x="1447800" y="1600200"/>
            <a:ext cx="6400800" cy="3965479"/>
          </a:xfrm>
          <a:prstGeom prst="roundRect">
            <a:avLst/>
          </a:prstGeom>
          <a:solidFill>
            <a:srgbClr val="FFFFFF">
              <a:shade val="85000"/>
            </a:srgbClr>
          </a:solidFill>
          <a:ln w="38100">
            <a:solidFill>
              <a:schemeClr val="tx1"/>
            </a:solidFill>
          </a:ln>
          <a:effectLst>
            <a:outerShdw blurRad="381000" dist="38100" dir="14400000" sx="103000" sy="103000" algn="br" rotWithShape="0">
              <a:prstClr val="black">
                <a:alpha val="41000"/>
              </a:prstClr>
            </a:outerShdw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1200" y="914400"/>
            <a:ext cx="6248400" cy="8048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Monotype Corsiva" pitchFamily="66" charset="0"/>
              </a:rPr>
              <a:t>Our school,  “</a:t>
            </a:r>
            <a:r>
              <a:rPr lang="en-US" sz="3200" b="1" dirty="0" err="1" smtClean="0">
                <a:latin typeface="Monotype Corsiva" pitchFamily="66" charset="0"/>
              </a:rPr>
              <a:t>Liviu</a:t>
            </a:r>
            <a:r>
              <a:rPr lang="en-US" sz="3200" b="1" dirty="0" smtClean="0">
                <a:latin typeface="Monotype Corsiva" pitchFamily="66" charset="0"/>
              </a:rPr>
              <a:t> </a:t>
            </a:r>
            <a:r>
              <a:rPr lang="en-US" sz="3200" b="1" dirty="0" err="1" smtClean="0">
                <a:latin typeface="Monotype Corsiva" pitchFamily="66" charset="0"/>
              </a:rPr>
              <a:t>Rebreanu</a:t>
            </a:r>
            <a:r>
              <a:rPr lang="en-US" sz="3200" b="1" dirty="0" smtClean="0">
                <a:latin typeface="Monotype Corsiva" pitchFamily="66" charset="0"/>
              </a:rPr>
              <a:t>” School</a:t>
            </a:r>
            <a:endParaRPr lang="en-US" sz="3200" b="1" dirty="0">
              <a:latin typeface="Monotype Corsiva" pitchFamily="66" charset="0"/>
            </a:endParaRPr>
          </a:p>
        </p:txBody>
      </p:sp>
      <p:pic>
        <p:nvPicPr>
          <p:cNvPr id="7" name="Picture 6" descr="school-kid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7000" y="5943600"/>
            <a:ext cx="1905000" cy="785813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toschoo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5410200"/>
            <a:ext cx="6056376" cy="1219200"/>
          </a:xfrm>
          <a:prstGeom prst="rect">
            <a:avLst/>
          </a:prstGeom>
        </p:spPr>
      </p:pic>
      <p:pic>
        <p:nvPicPr>
          <p:cNvPr id="2" name="Picture 1" descr="Fotografie16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304800"/>
            <a:ext cx="6400800" cy="4038600"/>
          </a:xfrm>
          <a:prstGeom prst="roundRect">
            <a:avLst/>
          </a:prstGeom>
          <a:ln w="571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1524000" y="44958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Monotype Corsiva" pitchFamily="66" charset="0"/>
              </a:rPr>
              <a:t>Coming down the alley,</a:t>
            </a:r>
            <a:endParaRPr lang="en-US" sz="3600" b="1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33600" y="495300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onotype Corsiva" pitchFamily="66" charset="0"/>
              </a:rPr>
              <a:t>we almost arrive…</a:t>
            </a:r>
            <a:endParaRPr lang="en-US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Here we are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Content Placeholder 4" descr="Fotografie164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33600"/>
            <a:ext cx="4038600" cy="3028950"/>
          </a:xfrm>
          <a:prstGeom prst="rect">
            <a:avLst/>
          </a:prstGeom>
          <a:ln w="571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perspectiveHeroicExtremeRightFacing"/>
            <a:lightRig rig="threePt" dir="t"/>
          </a:scene3d>
        </p:spPr>
      </p:pic>
      <p:pic>
        <p:nvPicPr>
          <p:cNvPr id="6" name="Content Placeholder 5" descr="Fotografie165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133600"/>
            <a:ext cx="4038600" cy="3030822"/>
          </a:xfrm>
          <a:prstGeom prst="rect">
            <a:avLst/>
          </a:prstGeom>
          <a:ln w="571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648200"/>
            <a:ext cx="7772400" cy="1500187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                   </a:t>
            </a:r>
          </a:p>
          <a:p>
            <a:pPr algn="ctr"/>
            <a:r>
              <a:rPr lang="en-US" sz="2800" b="1" dirty="0" smtClean="0">
                <a:latin typeface="Monotype Corsiva" pitchFamily="66" charset="0"/>
              </a:rPr>
              <a:t>                           </a:t>
            </a:r>
            <a:r>
              <a:rPr lang="en-US" sz="2800" b="1" dirty="0" smtClean="0">
                <a:solidFill>
                  <a:schemeClr val="tx1"/>
                </a:solidFill>
                <a:latin typeface="Monotype Corsiva" pitchFamily="66" charset="0"/>
              </a:rPr>
              <a:t>Our headmistress, Mrs. Adina </a:t>
            </a:r>
            <a:r>
              <a:rPr lang="en-US" sz="2800" b="1" dirty="0" err="1" smtClean="0">
                <a:solidFill>
                  <a:schemeClr val="tx1"/>
                </a:solidFill>
                <a:latin typeface="Monotype Corsiva" pitchFamily="66" charset="0"/>
              </a:rPr>
              <a:t>Chir</a:t>
            </a:r>
            <a:r>
              <a:rPr lang="ro-RO" sz="2800" b="1" dirty="0" smtClean="0">
                <a:solidFill>
                  <a:schemeClr val="tx1"/>
                </a:solidFill>
                <a:latin typeface="Monotype Corsiva" pitchFamily="66" charset="0"/>
              </a:rPr>
              <a:t>i</a:t>
            </a:r>
            <a:r>
              <a:rPr lang="en-US" sz="2800" b="1" dirty="0" smtClean="0">
                <a:solidFill>
                  <a:schemeClr val="tx1"/>
                </a:solidFill>
                <a:latin typeface="Monotype Corsiva" pitchFamily="66" charset="0"/>
              </a:rPr>
              <a:t>l</a:t>
            </a:r>
            <a:r>
              <a:rPr lang="ro-RO" sz="2800" b="1" dirty="0" smtClean="0">
                <a:solidFill>
                  <a:schemeClr val="tx1"/>
                </a:solidFill>
                <a:latin typeface="Monotype Corsiva" pitchFamily="66" charset="0"/>
              </a:rPr>
              <a:t>ă g</a:t>
            </a:r>
            <a:r>
              <a:rPr lang="en-US" sz="2800" b="1" dirty="0" smtClean="0">
                <a:solidFill>
                  <a:schemeClr val="tx1"/>
                </a:solidFill>
                <a:latin typeface="Monotype Corsiva" pitchFamily="66" charset="0"/>
              </a:rPr>
              <a:t>re</a:t>
            </a:r>
            <a:r>
              <a:rPr lang="ro-RO" sz="2800" b="1" dirty="0" smtClean="0">
                <a:solidFill>
                  <a:schemeClr val="tx1"/>
                </a:solidFill>
                <a:latin typeface="Monotype Corsiva" pitchFamily="66" charset="0"/>
              </a:rPr>
              <a:t>e</a:t>
            </a:r>
            <a:r>
              <a:rPr lang="en-US" sz="2800" b="1" dirty="0" err="1" smtClean="0">
                <a:solidFill>
                  <a:schemeClr val="tx1"/>
                </a:solidFill>
                <a:latin typeface="Monotype Corsiva" pitchFamily="66" charset="0"/>
              </a:rPr>
              <a:t>ts</a:t>
            </a:r>
            <a:r>
              <a:rPr lang="en-US" sz="2800" b="1" dirty="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en-US" sz="2800" b="1" dirty="0" smtClean="0">
                <a:solidFill>
                  <a:schemeClr val="tx1"/>
                </a:solidFill>
                <a:latin typeface="Monotype Corsiva" pitchFamily="66" charset="0"/>
              </a:rPr>
              <a:t>all of us with love </a:t>
            </a:r>
            <a:r>
              <a:rPr lang="en-US" sz="2800" b="1" dirty="0" smtClean="0">
                <a:solidFill>
                  <a:schemeClr val="tx1"/>
                </a:solidFill>
                <a:latin typeface="Monotype Corsiva" pitchFamily="66" charset="0"/>
              </a:rPr>
              <a:t>.</a:t>
            </a:r>
            <a:endParaRPr lang="ro-RO" sz="2800" b="1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Monotype Corsiva" pitchFamily="66" charset="0"/>
              </a:rPr>
              <a:t>With  </a:t>
            </a:r>
            <a:r>
              <a:rPr lang="en-US" sz="2800" b="1" dirty="0" smtClean="0">
                <a:solidFill>
                  <a:schemeClr val="tx1"/>
                </a:solidFill>
                <a:latin typeface="Monotype Corsiva" pitchFamily="66" charset="0"/>
              </a:rPr>
              <a:t>emotions, we  enter  the  school…</a:t>
            </a:r>
          </a:p>
          <a:p>
            <a:endParaRPr lang="en-US" dirty="0"/>
          </a:p>
        </p:txBody>
      </p:sp>
      <p:pic>
        <p:nvPicPr>
          <p:cNvPr id="4" name="Picture 3" descr="Fotografie17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457200"/>
            <a:ext cx="5080000" cy="3810000"/>
          </a:xfrm>
          <a:prstGeom prst="roundRect">
            <a:avLst/>
          </a:prstGeom>
          <a:ln w="5715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rayon_bor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04800"/>
            <a:ext cx="9144000" cy="62484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1371600" y="2209800"/>
            <a:ext cx="6324600" cy="3048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Monotype Corsiva" pitchFamily="66" charset="0"/>
              </a:rPr>
              <a:t>        Hello! How are you?</a:t>
            </a:r>
          </a:p>
          <a:p>
            <a:endParaRPr lang="en-US" sz="2400" dirty="0" smtClean="0">
              <a:latin typeface="Monotype Corsiva" pitchFamily="66" charset="0"/>
            </a:endParaRPr>
          </a:p>
          <a:p>
            <a:endParaRPr lang="en-US" sz="2400" dirty="0" smtClean="0">
              <a:latin typeface="Monotype Corsiva" pitchFamily="66" charset="0"/>
            </a:endParaRPr>
          </a:p>
          <a:p>
            <a:r>
              <a:rPr lang="en-US" sz="2400" dirty="0" smtClean="0">
                <a:latin typeface="Monotype Corsiva" pitchFamily="66" charset="0"/>
              </a:rPr>
              <a:t>      This is the school that I lead. It`s a beautiful  school ,but I let you </a:t>
            </a:r>
            <a:r>
              <a:rPr lang="en-US" sz="2400" dirty="0" err="1" smtClean="0">
                <a:latin typeface="Monotype Corsiva" pitchFamily="66" charset="0"/>
              </a:rPr>
              <a:t>convice</a:t>
            </a:r>
            <a:r>
              <a:rPr lang="en-US" sz="2400" dirty="0" smtClean="0">
                <a:latin typeface="Monotype Corsiva" pitchFamily="66" charset="0"/>
              </a:rPr>
              <a:t> that.</a:t>
            </a:r>
          </a:p>
          <a:p>
            <a:r>
              <a:rPr lang="en-US" sz="2400" dirty="0" smtClean="0">
                <a:latin typeface="Monotype Corsiva" pitchFamily="66" charset="0"/>
              </a:rPr>
              <a:t>      </a:t>
            </a:r>
          </a:p>
          <a:p>
            <a:r>
              <a:rPr lang="en-US" sz="2400" dirty="0" smtClean="0">
                <a:latin typeface="Monotype Corsiva" pitchFamily="66" charset="0"/>
              </a:rPr>
              <a:t>        Let`s take a tour!</a:t>
            </a:r>
            <a:endParaRPr lang="en-US" sz="2400" dirty="0">
              <a:latin typeface="Monotype Corsiva" pitchFamily="66" charset="0"/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1143000" y="6324600"/>
            <a:ext cx="381000" cy="381000"/>
          </a:xfrm>
          <a:prstGeom prst="rect">
            <a:avLst/>
          </a:prstGeom>
        </p:spPr>
      </p:pic>
      <p:pic>
        <p:nvPicPr>
          <p:cNvPr id="9" name="Picture 8" descr="Fotografie17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200" y="1219200"/>
            <a:ext cx="2590800" cy="1981200"/>
          </a:xfrm>
          <a:prstGeom prst="rect">
            <a:avLst/>
          </a:prstGeom>
          <a:ln w="5715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2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381000" y="1600200"/>
            <a:ext cx="3008313" cy="4691063"/>
          </a:xfrm>
        </p:spPr>
        <p:txBody>
          <a:bodyPr>
            <a:normAutofit/>
          </a:bodyPr>
          <a:lstStyle/>
          <a:p>
            <a:r>
              <a:rPr lang="en-US" dirty="0" smtClean="0"/>
              <a:t>   </a:t>
            </a:r>
            <a:r>
              <a:rPr lang="ro-RO" dirty="0" smtClean="0"/>
              <a:t>“</a:t>
            </a:r>
            <a:r>
              <a:rPr lang="en-US" sz="2400" dirty="0" smtClean="0">
                <a:latin typeface="Monotype Corsiva" pitchFamily="66" charset="0"/>
              </a:rPr>
              <a:t>Here`s </a:t>
            </a:r>
            <a:r>
              <a:rPr lang="en-US" sz="2400" dirty="0" smtClean="0">
                <a:latin typeface="Monotype Corsiva" pitchFamily="66" charset="0"/>
              </a:rPr>
              <a:t>my office</a:t>
            </a:r>
            <a:r>
              <a:rPr lang="en-US" sz="2400" dirty="0" smtClean="0">
                <a:latin typeface="Monotype Corsiva" pitchFamily="66" charset="0"/>
              </a:rPr>
              <a:t>.</a:t>
            </a:r>
            <a:r>
              <a:rPr lang="ro-RO" sz="2400" dirty="0" smtClean="0">
                <a:latin typeface="Monotype Corsiva" pitchFamily="66" charset="0"/>
              </a:rPr>
              <a:t>”</a:t>
            </a:r>
            <a:endParaRPr lang="en-US" sz="2400" dirty="0" smtClean="0">
              <a:latin typeface="Monotype Corsiva" pitchFamily="66" charset="0"/>
            </a:endParaRPr>
          </a:p>
          <a:p>
            <a:endParaRPr lang="en-US" sz="2400" dirty="0" smtClean="0">
              <a:latin typeface="Monotype Corsiva" pitchFamily="66" charset="0"/>
            </a:endParaRPr>
          </a:p>
          <a:p>
            <a:endParaRPr lang="en-US" sz="2400" dirty="0" smtClean="0">
              <a:latin typeface="Monotype Corsiva" pitchFamily="66" charset="0"/>
            </a:endParaRPr>
          </a:p>
          <a:p>
            <a:r>
              <a:rPr lang="en-US" sz="2400" dirty="0" smtClean="0">
                <a:latin typeface="Monotype Corsiva" pitchFamily="66" charset="0"/>
              </a:rPr>
              <a:t>  </a:t>
            </a:r>
            <a:r>
              <a:rPr lang="ro-RO" sz="2400" dirty="0" smtClean="0">
                <a:latin typeface="Monotype Corsiva" pitchFamily="66" charset="0"/>
              </a:rPr>
              <a:t>“</a:t>
            </a:r>
            <a:r>
              <a:rPr lang="en-US" sz="2400" dirty="0" smtClean="0">
                <a:latin typeface="Monotype Corsiva" pitchFamily="66" charset="0"/>
              </a:rPr>
              <a:t>Children </a:t>
            </a:r>
            <a:r>
              <a:rPr lang="en-US" sz="2400" dirty="0" smtClean="0">
                <a:latin typeface="Monotype Corsiva" pitchFamily="66" charset="0"/>
              </a:rPr>
              <a:t>can find</a:t>
            </a:r>
          </a:p>
          <a:p>
            <a:r>
              <a:rPr lang="en-US" sz="2400" dirty="0" smtClean="0">
                <a:latin typeface="Monotype Corsiva" pitchFamily="66" charset="0"/>
              </a:rPr>
              <a:t>me here everyday</a:t>
            </a:r>
            <a:r>
              <a:rPr lang="en-US" sz="2400" dirty="0" smtClean="0">
                <a:latin typeface="Monotype Corsiva" pitchFamily="66" charset="0"/>
              </a:rPr>
              <a:t>.</a:t>
            </a:r>
            <a:r>
              <a:rPr lang="ro-RO" sz="2400" dirty="0" smtClean="0">
                <a:latin typeface="Monotype Corsiva" pitchFamily="66" charset="0"/>
              </a:rPr>
              <a:t>”</a:t>
            </a:r>
            <a:endParaRPr lang="en-US" sz="2400" dirty="0">
              <a:latin typeface="Monotype Corsiva" pitchFamily="66" charset="0"/>
            </a:endParaRPr>
          </a:p>
        </p:txBody>
      </p:sp>
      <p:pic>
        <p:nvPicPr>
          <p:cNvPr id="6" name="Picture 5" descr="Fotografie17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0400" y="1066800"/>
            <a:ext cx="5562600" cy="4648200"/>
          </a:xfrm>
          <a:prstGeom prst="roundRect">
            <a:avLst/>
          </a:prstGeom>
          <a:ln w="57150" cap="sq">
            <a:solidFill>
              <a:srgbClr val="000000"/>
            </a:solidFill>
            <a:prstDash val="solid"/>
            <a:miter lim="800000"/>
          </a:ln>
          <a:effectLst>
            <a:outerShdw blurRad="266700" dist="38100" dir="10800000" sx="104000" sy="104000" algn="r" rotWithShape="0">
              <a:prstClr val="black">
                <a:alpha val="34000"/>
              </a:prst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roph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91275" y="4752975"/>
            <a:ext cx="2752725" cy="21050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" y="228600"/>
            <a:ext cx="716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Monotype Corsiva" pitchFamily="66" charset="0"/>
              </a:rPr>
              <a:t>This is the children’s </a:t>
            </a:r>
            <a:r>
              <a:rPr lang="en-US" sz="3200" b="1" dirty="0" err="1" smtClean="0">
                <a:latin typeface="Monotype Corsiva" pitchFamily="66" charset="0"/>
              </a:rPr>
              <a:t>favourite</a:t>
            </a:r>
            <a:r>
              <a:rPr lang="en-US" sz="3200" b="1" dirty="0" smtClean="0">
                <a:latin typeface="Monotype Corsiva" pitchFamily="66" charset="0"/>
              </a:rPr>
              <a:t> place: the gym.         </a:t>
            </a:r>
            <a:endParaRPr lang="en-US" sz="3200" b="1" dirty="0">
              <a:latin typeface="Monotype Corsiva" pitchFamily="66" charset="0"/>
            </a:endParaRPr>
          </a:p>
        </p:txBody>
      </p:sp>
      <p:pic>
        <p:nvPicPr>
          <p:cNvPr id="6" name="Picture 5" descr="Fotografie16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838200"/>
            <a:ext cx="5968279" cy="3810000"/>
          </a:xfrm>
          <a:prstGeom prst="roundRect">
            <a:avLst/>
          </a:prstGeom>
          <a:ln w="571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81000" y="4800600"/>
            <a:ext cx="6705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Monotype Corsiva" pitchFamily="66" charset="0"/>
              </a:rPr>
              <a:t>All the children from this school know that talent helps us win a game, but hard work and especially team work helps us win the championship!</a:t>
            </a:r>
            <a:endParaRPr lang="en-US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722</TotalTime>
  <Words>468</Words>
  <Application>Microsoft Office PowerPoint</Application>
  <PresentationFormat>On-screen Show (4:3)</PresentationFormat>
  <Paragraphs>44</Paragraphs>
  <Slides>26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Comenius “E.L.O.S.”  </vt:lpstr>
      <vt:lpstr>       O.S.I.T.B   Our School Is The Best!                            # 1.</vt:lpstr>
      <vt:lpstr>Presenting…</vt:lpstr>
      <vt:lpstr>Slide 4</vt:lpstr>
      <vt:lpstr>Here we are!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Comenius “E.L.O.S.”</dc:title>
  <dc:creator/>
  <cp:lastModifiedBy>Raluca</cp:lastModifiedBy>
  <cp:revision>85</cp:revision>
  <dcterms:created xsi:type="dcterms:W3CDTF">2006-08-16T00:00:00Z</dcterms:created>
  <dcterms:modified xsi:type="dcterms:W3CDTF">2012-11-12T18:49:08Z</dcterms:modified>
</cp:coreProperties>
</file>